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mwEBmwZDV3Lw/Y/eviLISEn+8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8" name="Google Shape;428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Google Shape;456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" name="Google Shape;1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" name="Google Shape;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datasets/devinanzelmo/dota-2-matches" TargetMode="External"/><Relationship Id="rId4" Type="http://schemas.openxmlformats.org/officeDocument/2006/relationships/hyperlink" Target="https://spark.apache.org/history.html" TargetMode="External"/><Relationship Id="rId5" Type="http://schemas.openxmlformats.org/officeDocument/2006/relationships/hyperlink" Target="https://spark.apache.org/docs/latest/" TargetMode="External"/><Relationship Id="rId6" Type="http://schemas.openxmlformats.org/officeDocument/2006/relationships/hyperlink" Target="https://www.polytechnique-insights.com/en/columns/digital/esports-everything-you-need-to-know-about-this-exploding-digital-market/" TargetMode="External"/><Relationship Id="rId7" Type="http://schemas.openxmlformats.org/officeDocument/2006/relationships/hyperlink" Target="https://cloud.google.com/dataproc/docs" TargetMode="External"/><Relationship Id="rId8" Type="http://schemas.openxmlformats.org/officeDocument/2006/relationships/hyperlink" Target="https://www.statista.com/statistics/507491/esports-tournaments-by-number-viewers-global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/>
          <p:nvPr/>
        </p:nvSpPr>
        <p:spPr>
          <a:xfrm>
            <a:off x="6280190" y="234576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DOTA 2 Match Prediction Using Big Data Analytics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6280190" y="3854053"/>
            <a:ext cx="755642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Predicting Professional Esports Outcomes with Apache Spark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6280190" y="490287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Team 12: Anh Pham, Jinzhe Bai, Utkarsh Roy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Course: MET CS777 - Big Data Analytics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"/>
          <p:cNvSpPr/>
          <p:nvPr/>
        </p:nvSpPr>
        <p:spPr>
          <a:xfrm>
            <a:off x="768906" y="604123"/>
            <a:ext cx="6853952" cy="446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</a:pPr>
            <a:r>
              <a:rPr lang="en-US"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Results - Sample 2 (Early Game Prediction)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"/>
          <p:cNvSpPr/>
          <p:nvPr/>
        </p:nvSpPr>
        <p:spPr>
          <a:xfrm>
            <a:off x="768906" y="1107400"/>
            <a:ext cx="2142053" cy="267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edium"/>
              <a:buNone/>
            </a:pPr>
            <a:r>
              <a:rPr lang="en-US" sz="1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 Performance: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768906" y="1589246"/>
            <a:ext cx="13092589" cy="1674495"/>
          </a:xfrm>
          <a:prstGeom prst="roundRect">
            <a:avLst>
              <a:gd fmla="val 3582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776526" y="1596866"/>
            <a:ext cx="13077349" cy="41481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919282" y="1690092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0"/>
          <p:cNvSpPr/>
          <p:nvPr/>
        </p:nvSpPr>
        <p:spPr>
          <a:xfrm>
            <a:off x="4192429" y="1690092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7461766" y="1690092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AUC-ROC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0731103" y="1690092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Training Time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776526" y="2011680"/>
            <a:ext cx="13077349" cy="41481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919282" y="2104906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0"/>
          <p:cNvSpPr/>
          <p:nvPr/>
        </p:nvSpPr>
        <p:spPr>
          <a:xfrm>
            <a:off x="4192429" y="2104906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08000"/>
                </a:highlight>
                <a:latin typeface="Roboto"/>
                <a:ea typeface="Roboto"/>
                <a:cs typeface="Roboto"/>
                <a:sym typeface="Roboto"/>
              </a:rPr>
              <a:t>65.07%</a:t>
            </a:r>
            <a:endParaRPr sz="1400">
              <a:solidFill>
                <a:schemeClr val="dk1"/>
              </a:solidFill>
              <a:highlight>
                <a:srgbClr val="008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0"/>
          <p:cNvSpPr/>
          <p:nvPr/>
        </p:nvSpPr>
        <p:spPr>
          <a:xfrm>
            <a:off x="7461766" y="2104906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08000"/>
                </a:highlight>
                <a:latin typeface="Roboto"/>
                <a:ea typeface="Roboto"/>
                <a:cs typeface="Roboto"/>
                <a:sym typeface="Roboto"/>
              </a:rPr>
              <a:t>0.7155</a:t>
            </a:r>
            <a:endParaRPr sz="1400">
              <a:solidFill>
                <a:schemeClr val="dk1"/>
              </a:solidFill>
              <a:highlight>
                <a:srgbClr val="008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0"/>
          <p:cNvSpPr/>
          <p:nvPr/>
        </p:nvSpPr>
        <p:spPr>
          <a:xfrm>
            <a:off x="10731103" y="2104906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33 sec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776526" y="2426494"/>
            <a:ext cx="13077349" cy="41481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"/>
          <p:cNvSpPr/>
          <p:nvPr/>
        </p:nvSpPr>
        <p:spPr>
          <a:xfrm>
            <a:off x="919282" y="2519720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"/>
          <p:cNvSpPr/>
          <p:nvPr/>
        </p:nvSpPr>
        <p:spPr>
          <a:xfrm>
            <a:off x="4192429" y="2519720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64.99%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7461766" y="2519720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0.7149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"/>
          <p:cNvSpPr/>
          <p:nvPr/>
        </p:nvSpPr>
        <p:spPr>
          <a:xfrm>
            <a:off x="10731103" y="2519720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80 sec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"/>
          <p:cNvSpPr/>
          <p:nvPr/>
        </p:nvSpPr>
        <p:spPr>
          <a:xfrm>
            <a:off x="776526" y="2841308"/>
            <a:ext cx="13077349" cy="41481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"/>
          <p:cNvSpPr/>
          <p:nvPr/>
        </p:nvSpPr>
        <p:spPr>
          <a:xfrm>
            <a:off x="919282" y="2934533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Gradient Boosting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"/>
          <p:cNvSpPr/>
          <p:nvPr/>
        </p:nvSpPr>
        <p:spPr>
          <a:xfrm>
            <a:off x="4192429" y="2934533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64.81%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"/>
          <p:cNvSpPr/>
          <p:nvPr/>
        </p:nvSpPr>
        <p:spPr>
          <a:xfrm>
            <a:off x="7461766" y="2934533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0.7108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"/>
          <p:cNvSpPr/>
          <p:nvPr/>
        </p:nvSpPr>
        <p:spPr>
          <a:xfrm>
            <a:off x="10731103" y="2934533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307 sec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"/>
          <p:cNvSpPr/>
          <p:nvPr/>
        </p:nvSpPr>
        <p:spPr>
          <a:xfrm>
            <a:off x="768897" y="3477925"/>
            <a:ext cx="43302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edium"/>
              <a:buNone/>
            </a:pPr>
            <a:r>
              <a:rPr lang="en-US" sz="1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Improvement Over Draft-Only: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"/>
          <p:cNvSpPr/>
          <p:nvPr/>
        </p:nvSpPr>
        <p:spPr>
          <a:xfrm>
            <a:off x="768906" y="3959781"/>
            <a:ext cx="13092589" cy="1259681"/>
          </a:xfrm>
          <a:prstGeom prst="roundRect">
            <a:avLst>
              <a:gd fmla="val 4762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0"/>
          <p:cNvSpPr/>
          <p:nvPr/>
        </p:nvSpPr>
        <p:spPr>
          <a:xfrm>
            <a:off x="776526" y="3967401"/>
            <a:ext cx="13077349" cy="41481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0"/>
          <p:cNvSpPr/>
          <p:nvPr/>
        </p:nvSpPr>
        <p:spPr>
          <a:xfrm>
            <a:off x="919282" y="4060627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Metric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0"/>
          <p:cNvSpPr/>
          <p:nvPr/>
        </p:nvSpPr>
        <p:spPr>
          <a:xfrm>
            <a:off x="4192429" y="4060627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Draft-Only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0"/>
          <p:cNvSpPr/>
          <p:nvPr/>
        </p:nvSpPr>
        <p:spPr>
          <a:xfrm>
            <a:off x="7461766" y="4060627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Early Game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0"/>
          <p:cNvSpPr/>
          <p:nvPr/>
        </p:nvSpPr>
        <p:spPr>
          <a:xfrm>
            <a:off x="10731103" y="4060627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Improvement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0"/>
          <p:cNvSpPr/>
          <p:nvPr/>
        </p:nvSpPr>
        <p:spPr>
          <a:xfrm>
            <a:off x="776526" y="4382214"/>
            <a:ext cx="13077349" cy="41481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0"/>
          <p:cNvSpPr/>
          <p:nvPr/>
        </p:nvSpPr>
        <p:spPr>
          <a:xfrm>
            <a:off x="919282" y="4475440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0"/>
          <p:cNvSpPr/>
          <p:nvPr/>
        </p:nvSpPr>
        <p:spPr>
          <a:xfrm>
            <a:off x="4192429" y="4475440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50.83%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0"/>
          <p:cNvSpPr/>
          <p:nvPr/>
        </p:nvSpPr>
        <p:spPr>
          <a:xfrm>
            <a:off x="7461766" y="4475440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65.07%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0"/>
          <p:cNvSpPr/>
          <p:nvPr/>
        </p:nvSpPr>
        <p:spPr>
          <a:xfrm>
            <a:off x="10731103" y="4475440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+14.24%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776526" y="4797028"/>
            <a:ext cx="13077349" cy="41481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919282" y="4890254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AUC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4192429" y="4890254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0.503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7461766" y="4890254"/>
            <a:ext cx="297620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0.7155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0731103" y="4890254"/>
            <a:ext cx="2980015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+0.2125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/>
          <p:nvPr/>
        </p:nvSpPr>
        <p:spPr>
          <a:xfrm>
            <a:off x="768906" y="5433655"/>
            <a:ext cx="2142053" cy="267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edium"/>
              <a:buNone/>
            </a:pPr>
            <a:r>
              <a:rPr lang="en-US" sz="1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 3 Features: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0"/>
          <p:cNvSpPr/>
          <p:nvPr/>
        </p:nvSpPr>
        <p:spPr>
          <a:xfrm>
            <a:off x="768906" y="5986820"/>
            <a:ext cx="4245173" cy="471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3700"/>
              <a:buFont typeface="Roboto Medium"/>
              <a:buNone/>
            </a:pPr>
            <a:r>
              <a:rPr lang="en-US" sz="37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24.05%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768906" y="6636425"/>
            <a:ext cx="4245173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combined_advantage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/>
          <p:nvPr/>
        </p:nvSpPr>
        <p:spPr>
          <a:xfrm>
            <a:off x="5192554" y="5986820"/>
            <a:ext cx="4245173" cy="471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3700"/>
              <a:buFont typeface="Roboto Medium"/>
              <a:buNone/>
            </a:pPr>
            <a:r>
              <a:rPr lang="en-US" sz="37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15.55%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0"/>
          <p:cNvSpPr/>
          <p:nvPr/>
        </p:nvSpPr>
        <p:spPr>
          <a:xfrm>
            <a:off x="5192554" y="6636425"/>
            <a:ext cx="4245173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gold_trend_10min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9616202" y="5986820"/>
            <a:ext cx="4245173" cy="471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3700"/>
              <a:buFont typeface="Roboto Medium"/>
              <a:buNone/>
            </a:pPr>
            <a:r>
              <a:rPr lang="en-US" sz="37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14.18%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9616202" y="6636425"/>
            <a:ext cx="4245173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gold_at_10min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768906" y="7025402"/>
            <a:ext cx="13092589" cy="606504"/>
          </a:xfrm>
          <a:prstGeom prst="roundRect">
            <a:avLst>
              <a:gd fmla="val 9890" name="adj"/>
            </a:avLst>
          </a:prstGeom>
          <a:solidFill>
            <a:srgbClr val="0F16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72" name="Google Shape;3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662" y="7231142"/>
            <a:ext cx="178475" cy="14275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0"/>
          <p:cNvSpPr/>
          <p:nvPr/>
        </p:nvSpPr>
        <p:spPr>
          <a:xfrm>
            <a:off x="1232892" y="7203758"/>
            <a:ext cx="12485846" cy="22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 Finding:</a:t>
            </a:r>
            <a:r>
              <a:rPr lang="en-U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First 10 minutes determine 65%+ of match outcomes!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793790" y="757595"/>
            <a:ext cx="4252913" cy="531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 Medium"/>
              <a:buNone/>
            </a:pPr>
            <a:r>
              <a:rPr lang="en-US" sz="3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Results - Sample 3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1"/>
          <p:cNvSpPr/>
          <p:nvPr/>
        </p:nvSpPr>
        <p:spPr>
          <a:xfrm>
            <a:off x="793790" y="1357193"/>
            <a:ext cx="4729401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Roboto Medium"/>
              <a:buNone/>
            </a:pPr>
            <a:r>
              <a:rPr lang="en-US" sz="26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Hero Recommendation System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1"/>
          <p:cNvSpPr/>
          <p:nvPr/>
        </p:nvSpPr>
        <p:spPr>
          <a:xfrm>
            <a:off x="793790" y="2037636"/>
            <a:ext cx="6436400" cy="995243"/>
          </a:xfrm>
          <a:prstGeom prst="roundRect">
            <a:avLst>
              <a:gd fmla="val 717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1"/>
          <p:cNvSpPr/>
          <p:nvPr/>
        </p:nvSpPr>
        <p:spPr>
          <a:xfrm>
            <a:off x="971431" y="2215277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 Medium"/>
              <a:buNone/>
            </a:pPr>
            <a:r>
              <a:rPr lang="en-US" sz="1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Total Execution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/>
          <p:nvPr/>
        </p:nvSpPr>
        <p:spPr>
          <a:xfrm>
            <a:off x="971431" y="2583061"/>
            <a:ext cx="6081117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18.7 minutes (1,124 seconds)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1"/>
          <p:cNvSpPr/>
          <p:nvPr/>
        </p:nvSpPr>
        <p:spPr>
          <a:xfrm>
            <a:off x="7400211" y="2037636"/>
            <a:ext cx="6436400" cy="995243"/>
          </a:xfrm>
          <a:prstGeom prst="roundRect">
            <a:avLst>
              <a:gd fmla="val 717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1"/>
          <p:cNvSpPr/>
          <p:nvPr/>
        </p:nvSpPr>
        <p:spPr>
          <a:xfrm>
            <a:off x="7577852" y="2215277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 Medium"/>
              <a:buNone/>
            </a:pPr>
            <a:r>
              <a:rPr lang="en-US" sz="1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Heroes Analyzed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7577852" y="2583061"/>
            <a:ext cx="6081117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125 unique heroes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793790" y="3202900"/>
            <a:ext cx="6436400" cy="995243"/>
          </a:xfrm>
          <a:prstGeom prst="roundRect">
            <a:avLst>
              <a:gd fmla="val 717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971431" y="3380542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 Medium"/>
              <a:buNone/>
            </a:pPr>
            <a:r>
              <a:rPr lang="en-US" sz="1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Synergy Pairs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971431" y="3748326"/>
            <a:ext cx="6081117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7,635 combinations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/>
          <p:nvPr/>
        </p:nvSpPr>
        <p:spPr>
          <a:xfrm>
            <a:off x="7400211" y="3202900"/>
            <a:ext cx="6436400" cy="995243"/>
          </a:xfrm>
          <a:prstGeom prst="roundRect">
            <a:avLst>
              <a:gd fmla="val 717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1"/>
          <p:cNvSpPr/>
          <p:nvPr/>
        </p:nvSpPr>
        <p:spPr>
          <a:xfrm>
            <a:off x="7577852" y="3380542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 Medium"/>
              <a:buNone/>
            </a:pPr>
            <a:r>
              <a:rPr lang="en-US" sz="16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Counter Relationships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7577852" y="3748326"/>
            <a:ext cx="6081117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lang="en-US" sz="13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15,282 matchups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793790" y="4453295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Medium"/>
              <a:buNone/>
            </a:pPr>
            <a:r>
              <a:rPr lang="en-US" sz="2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Sample Output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793790" y="5027295"/>
            <a:ext cx="1304282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Radiant picks [74, 12], Dire picks [102, 45]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1"/>
          <p:cNvSpPr/>
          <p:nvPr/>
        </p:nvSpPr>
        <p:spPr>
          <a:xfrm>
            <a:off x="793790" y="5490805"/>
            <a:ext cx="13042821" cy="1981200"/>
          </a:xfrm>
          <a:prstGeom prst="roundRect">
            <a:avLst>
              <a:gd fmla="val 3606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801410" y="5498425"/>
            <a:ext cx="13027581" cy="4914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971907" y="5608082"/>
            <a:ext cx="161020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Rank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2929771" y="5608082"/>
            <a:ext cx="2257782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Hero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/>
          <p:nvPr/>
        </p:nvSpPr>
        <p:spPr>
          <a:xfrm>
            <a:off x="5535216" y="560808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Score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1"/>
          <p:cNvSpPr/>
          <p:nvPr/>
        </p:nvSpPr>
        <p:spPr>
          <a:xfrm>
            <a:off x="7489269" y="560808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Synergy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9443323" y="560808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Counter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11397377" y="5608082"/>
            <a:ext cx="2261592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Meta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801410" y="5989915"/>
            <a:ext cx="13027581" cy="49149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971907" y="6099572"/>
            <a:ext cx="161020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2929771" y="6099572"/>
            <a:ext cx="2257782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Hero 13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5535216" y="609957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502.49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7489269" y="609957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808.25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9443323" y="609957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447.75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11397377" y="6099572"/>
            <a:ext cx="2261592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0.471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801410" y="6481405"/>
            <a:ext cx="13027581" cy="4914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971907" y="6591062"/>
            <a:ext cx="161020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2929771" y="6591062"/>
            <a:ext cx="2257782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Hero 129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5535216" y="659106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453.79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7489269" y="659106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727.50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9443323" y="659106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406.75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11397377" y="6591062"/>
            <a:ext cx="2261592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0.450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801410" y="6972895"/>
            <a:ext cx="13027581" cy="49149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/>
          <p:nvPr/>
        </p:nvSpPr>
        <p:spPr>
          <a:xfrm>
            <a:off x="971907" y="7082552"/>
            <a:ext cx="161020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1"/>
          <p:cNvSpPr/>
          <p:nvPr/>
        </p:nvSpPr>
        <p:spPr>
          <a:xfrm>
            <a:off x="2929771" y="7082552"/>
            <a:ext cx="2257782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Hero 106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5535216" y="708255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452.39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/>
          <p:nvPr/>
        </p:nvSpPr>
        <p:spPr>
          <a:xfrm>
            <a:off x="7489269" y="708255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694.25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1"/>
          <p:cNvSpPr/>
          <p:nvPr/>
        </p:nvSpPr>
        <p:spPr>
          <a:xfrm>
            <a:off x="9443323" y="7082552"/>
            <a:ext cx="160639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436.50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"/>
          <p:cNvSpPr/>
          <p:nvPr/>
        </p:nvSpPr>
        <p:spPr>
          <a:xfrm>
            <a:off x="11397377" y="7082552"/>
            <a:ext cx="2261592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0.470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1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2"/>
          <p:cNvSpPr/>
          <p:nvPr/>
        </p:nvSpPr>
        <p:spPr>
          <a:xfrm>
            <a:off x="793790" y="773430"/>
            <a:ext cx="5606296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Roboto Medium"/>
              <a:buNone/>
            </a:pPr>
            <a:r>
              <a:rPr lang="en-US" sz="35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Findings &amp; Conclusions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2"/>
          <p:cNvSpPr/>
          <p:nvPr/>
        </p:nvSpPr>
        <p:spPr>
          <a:xfrm>
            <a:off x="793790" y="1703308"/>
            <a:ext cx="4226600" cy="1931551"/>
          </a:xfrm>
          <a:prstGeom prst="roundRect">
            <a:avLst>
              <a:gd fmla="val 3946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2"/>
          <p:cNvSpPr/>
          <p:nvPr/>
        </p:nvSpPr>
        <p:spPr>
          <a:xfrm>
            <a:off x="982861" y="1892379"/>
            <a:ext cx="2290643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Early Game is Decisive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2"/>
          <p:cNvSpPr/>
          <p:nvPr/>
        </p:nvSpPr>
        <p:spPr>
          <a:xfrm>
            <a:off x="982861" y="2284690"/>
            <a:ext cx="3848457" cy="1161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First 10 minutes determine </a:t>
            </a: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65%+ of outcomes</a:t>
            </a: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 Gold advantages 2x more predictive than experience. Momentum (trends) beats snapshots.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2"/>
          <p:cNvSpPr/>
          <p:nvPr/>
        </p:nvSpPr>
        <p:spPr>
          <a:xfrm>
            <a:off x="5201841" y="1703308"/>
            <a:ext cx="4226600" cy="1931551"/>
          </a:xfrm>
          <a:prstGeom prst="roundRect">
            <a:avLst>
              <a:gd fmla="val 3946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5390912" y="1892379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Draft Analysis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/>
          <p:nvPr/>
        </p:nvSpPr>
        <p:spPr>
          <a:xfrm>
            <a:off x="5390912" y="2284690"/>
            <a:ext cx="3848457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Draft alone: 60.4% accuracy (weak signal). Team synergy &gt; individual hero strength (7.36% importance). Pick timing has minimal impact.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2"/>
          <p:cNvSpPr/>
          <p:nvPr/>
        </p:nvSpPr>
        <p:spPr>
          <a:xfrm>
            <a:off x="9609892" y="1703308"/>
            <a:ext cx="4226719" cy="1931551"/>
          </a:xfrm>
          <a:prstGeom prst="roundRect">
            <a:avLst>
              <a:gd fmla="val 3946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2"/>
          <p:cNvSpPr/>
          <p:nvPr/>
        </p:nvSpPr>
        <p:spPr>
          <a:xfrm>
            <a:off x="9798963" y="1892379"/>
            <a:ext cx="2474119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Technical Achievements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2"/>
          <p:cNvSpPr/>
          <p:nvPr/>
        </p:nvSpPr>
        <p:spPr>
          <a:xfrm>
            <a:off x="9798963" y="2284690"/>
            <a:ext cx="3848576" cy="1161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Accuracy:</a:t>
            </a: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65.1% (+14.24% vs draft)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AUC:</a:t>
            </a: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0.716 (medical-test quality)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Scale:</a:t>
            </a: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11M+ rows in 72 sec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Cost:</a:t>
            </a: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$1.25 total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41" name="Google Shape;4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838932"/>
            <a:ext cx="4347567" cy="72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2"/>
          <p:cNvSpPr/>
          <p:nvPr/>
        </p:nvSpPr>
        <p:spPr>
          <a:xfrm>
            <a:off x="975241" y="4746188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 Insights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2"/>
          <p:cNvSpPr/>
          <p:nvPr/>
        </p:nvSpPr>
        <p:spPr>
          <a:xfrm>
            <a:off x="975241" y="5138499"/>
            <a:ext cx="3984665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Logistic Regression optimal: fastest training (33 sec), highest AUC (0.716), 100x faster inference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44" name="Google Shape;44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3838932"/>
            <a:ext cx="4347567" cy="72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2"/>
          <p:cNvSpPr/>
          <p:nvPr/>
        </p:nvSpPr>
        <p:spPr>
          <a:xfrm>
            <a:off x="5322808" y="4746188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Best Practices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2"/>
          <p:cNvSpPr/>
          <p:nvPr/>
        </p:nvSpPr>
        <p:spPr>
          <a:xfrm>
            <a:off x="5322808" y="5138499"/>
            <a:ext cx="3984665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Window functions critical for time-series. Broadcast variables essential (50x speedup). Feature engineering &gt; model complexity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47" name="Google Shape;44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3838932"/>
            <a:ext cx="4347567" cy="72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2"/>
          <p:cNvSpPr/>
          <p:nvPr/>
        </p:nvSpPr>
        <p:spPr>
          <a:xfrm>
            <a:off x="9670375" y="4746188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lang="en-US" sz="17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Business Impact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2"/>
          <p:cNvSpPr/>
          <p:nvPr/>
        </p:nvSpPr>
        <p:spPr>
          <a:xfrm>
            <a:off x="9670375" y="5138499"/>
            <a:ext cx="3984665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Team coaching, live betting (15% edge), tournament broadcasting, player development metrics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793790" y="6394847"/>
            <a:ext cx="13042821" cy="1061323"/>
          </a:xfrm>
          <a:prstGeom prst="roundRect">
            <a:avLst>
              <a:gd fmla="val 7181" name="adj"/>
            </a:avLst>
          </a:prstGeom>
          <a:solidFill>
            <a:srgbClr val="0F16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51" name="Google Shape;45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5241" y="6668572"/>
            <a:ext cx="226814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2"/>
          <p:cNvSpPr/>
          <p:nvPr/>
        </p:nvSpPr>
        <p:spPr>
          <a:xfrm>
            <a:off x="1383506" y="6621661"/>
            <a:ext cx="12271653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Limitations:</a:t>
            </a:r>
            <a:r>
              <a:rPr lang="en-U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Cannot capture player skill or team coordination. Game patches require retraining. 35% error rate from late-game comebacks and strategy shifts.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3"/>
          <p:cNvSpPr/>
          <p:nvPr/>
        </p:nvSpPr>
        <p:spPr>
          <a:xfrm>
            <a:off x="793790" y="108120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References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3"/>
          <p:cNvSpPr/>
          <p:nvPr/>
        </p:nvSpPr>
        <p:spPr>
          <a:xfrm>
            <a:off x="793790" y="224361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Anzelmo, D. (2019). </a:t>
            </a:r>
            <a:r>
              <a:rPr i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Dota 2 Matches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 Kaggle. </a:t>
            </a:r>
            <a:r>
              <a:rPr lang="en-US" sz="1750" u="sng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https://www.kaggle.com/datasets/devinanzelmo/dota-2-matches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3"/>
          <p:cNvSpPr/>
          <p:nvPr/>
        </p:nvSpPr>
        <p:spPr>
          <a:xfrm>
            <a:off x="793790" y="286166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Apache Spark. (n.d.). </a:t>
            </a:r>
            <a:r>
              <a:rPr i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Apache Spark history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 Apache Spark. </a:t>
            </a:r>
            <a:r>
              <a:rPr lang="en-US" sz="1750" u="sng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https://spark.apache.org/history.html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793790" y="347972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Apache Spark. (2019). </a:t>
            </a:r>
            <a:r>
              <a:rPr i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Overview - Spark 2.4.4 Documentation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 Apache. </a:t>
            </a:r>
            <a:r>
              <a:rPr lang="en-US" sz="1750" u="sng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https://spark.apache.org/docs/latest/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/>
          <p:nvPr/>
        </p:nvSpPr>
        <p:spPr>
          <a:xfrm>
            <a:off x="793790" y="4097774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Benghozi, P.-J., &amp; Simon, J.-P. (2025, October). </a:t>
            </a:r>
            <a:r>
              <a:rPr i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Esports: everything you need to know about this exploding digital market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 Polytechnique Insights. </a:t>
            </a:r>
            <a:r>
              <a:rPr lang="en-US" sz="1750" u="sng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https://www.polytechnique-insights.com/en/columns/digital/esports-everything-you-need-to-know-about-this-exploding-digital-market/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3"/>
          <p:cNvSpPr/>
          <p:nvPr/>
        </p:nvSpPr>
        <p:spPr>
          <a:xfrm>
            <a:off x="793790" y="544163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Google Cloud. (n.d.). </a:t>
            </a:r>
            <a:r>
              <a:rPr i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Dataproc Documentation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 Google Cloud. Retrieved November 4, 2025, from </a:t>
            </a:r>
            <a:r>
              <a:rPr lang="en-US" sz="1750" u="sng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https://cloud.google.com/dataproc/docs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793790" y="642258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Statista. (2025). </a:t>
            </a:r>
            <a:r>
              <a:rPr i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Top eSports championships by unique viewers 2018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 Statista. </a:t>
            </a:r>
            <a:r>
              <a:rPr lang="en-US" sz="1750" u="sng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https://www.statista.com/statistics/507491/esports-tournaments-by-number-viewers-global/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793790" y="819983"/>
            <a:ext cx="783193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Introduction - Project Overview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793790" y="1868924"/>
            <a:ext cx="4196358" cy="2592348"/>
          </a:xfrm>
          <a:prstGeom prst="roundRect">
            <a:avLst>
              <a:gd fmla="val 367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028224" y="2103358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229040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1028224" y="30106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Draft-Only Prediction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028224" y="3501033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Using hero picks/bans before the game starts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5216962" y="1868924"/>
            <a:ext cx="4196358" cy="2592348"/>
          </a:xfrm>
          <a:prstGeom prst="roundRect">
            <a:avLst>
              <a:gd fmla="val 367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5451396" y="2103358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0" name="Google Shape;7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562" y="229040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5451396" y="30106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Early Game Enhanced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5451396" y="3501033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Adding first 10 minutes of gameplay data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9640133" y="1868924"/>
            <a:ext cx="4196358" cy="2592348"/>
          </a:xfrm>
          <a:prstGeom prst="roundRect">
            <a:avLst>
              <a:gd fmla="val 367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9874568" y="2103358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5" name="Google Shape;7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1734" y="229040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/>
          <p:nvPr/>
        </p:nvSpPr>
        <p:spPr>
          <a:xfrm>
            <a:off x="9874568" y="3010614"/>
            <a:ext cx="292024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Hero Recommendation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9874568" y="3501033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Suggesting optimal hero picks based on synergy and counters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793790" y="4801433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Roboto Medium"/>
              <a:buNone/>
            </a:pPr>
            <a:r>
              <a:rPr lang="en-US" sz="35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Why This Matters?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793790" y="5912644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Professional Esports: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$2.4B+ global industry in 2024 with 640M viewers by 2025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793790" y="684252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Strategic Value: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Data-driven coaching and draft strategies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7599521" y="5912644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Real-time Applications: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Live betting odds, tournament broadcasting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7599521" y="684252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Player Development: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Objective performance benchmarking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/>
          <p:nvPr/>
        </p:nvSpPr>
        <p:spPr>
          <a:xfrm>
            <a:off x="793790" y="700445"/>
            <a:ext cx="4820007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Roboto Medium"/>
              <a:buNone/>
            </a:pPr>
            <a:r>
              <a:rPr lang="en-US" sz="3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Dataset Overview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793790" y="1379934"/>
            <a:ext cx="7495818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Dota 2 Professional Matches (2020-2024) from Kaggle/OpenDota API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793790" y="2066687"/>
            <a:ext cx="3079909" cy="63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000"/>
              <a:buFont typeface="Roboto Medium"/>
              <a:buNone/>
            </a:pPr>
            <a:r>
              <a:rPr lang="en-US" sz="50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27.86GB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1128713" y="2943701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Total Size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4114681" y="2066687"/>
            <a:ext cx="3080028" cy="63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000"/>
              <a:buFont typeface="Roboto Medium"/>
              <a:buNone/>
            </a:pPr>
            <a:r>
              <a:rPr lang="en-US" sz="50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123K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4449723" y="2943701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Professional Games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7435691" y="2066687"/>
            <a:ext cx="3079909" cy="63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000"/>
              <a:buFont typeface="Roboto Medium"/>
              <a:buNone/>
            </a:pPr>
            <a:r>
              <a:rPr lang="en-US" sz="50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12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7770614" y="2943701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Interconnected Files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10756583" y="2066687"/>
            <a:ext cx="3080028" cy="63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000"/>
              <a:buFont typeface="Roboto Medium"/>
              <a:buNone/>
            </a:pPr>
            <a:r>
              <a:rPr lang="en-US" sz="50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2020-24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1091624" y="2943701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Period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793790" y="3534132"/>
            <a:ext cx="2892028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Roboto Medium"/>
              <a:buNone/>
            </a:pPr>
            <a:r>
              <a:rPr lang="en-US" sz="22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Data Files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793790" y="4184809"/>
            <a:ext cx="13042821" cy="3344228"/>
          </a:xfrm>
          <a:prstGeom prst="roundRect">
            <a:avLst>
              <a:gd fmla="val 2421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801410" y="4192429"/>
            <a:ext cx="13027581" cy="55483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994410" y="4315658"/>
            <a:ext cx="3518892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1"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906447" y="4315658"/>
            <a:ext cx="2212300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1"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Records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7511891" y="4315658"/>
            <a:ext cx="1560909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1"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Size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9465945" y="4315658"/>
            <a:ext cx="4170283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1"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801410" y="4747260"/>
            <a:ext cx="13027581" cy="55483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994410" y="4870490"/>
            <a:ext cx="3518892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main_metadata.csv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4906447" y="4870490"/>
            <a:ext cx="2212300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123,692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7511891" y="4870490"/>
            <a:ext cx="1560909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33 MB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9465945" y="4870490"/>
            <a:ext cx="4170283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Match outcomes, duration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801410" y="5302091"/>
            <a:ext cx="13027581" cy="55483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994410" y="5425321"/>
            <a:ext cx="3518892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picks_bans.csv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4906447" y="5425321"/>
            <a:ext cx="2212300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2,820,604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7511891" y="5425321"/>
            <a:ext cx="1560909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146 MB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9465945" y="5425321"/>
            <a:ext cx="4170283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Hero draft selections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801410" y="5856923"/>
            <a:ext cx="13027581" cy="55483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994410" y="5980152"/>
            <a:ext cx="3518892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radiant_gold_adv.csv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4906447" y="5980152"/>
            <a:ext cx="2212300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4,081,276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7511891" y="5980152"/>
            <a:ext cx="1560909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158 MB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9465945" y="5980152"/>
            <a:ext cx="4170283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Gold advantages over time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801410" y="6411754"/>
            <a:ext cx="13027581" cy="55483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994410" y="6534983"/>
            <a:ext cx="3518892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objectives.csv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4906447" y="6534983"/>
            <a:ext cx="2212300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7,481,000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7511891" y="6534983"/>
            <a:ext cx="1560909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254 MB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9465945" y="6534983"/>
            <a:ext cx="4170283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Towers, kills, objectives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801410" y="6966585"/>
            <a:ext cx="13027581" cy="55483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994410" y="7089815"/>
            <a:ext cx="3518892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teamfights.csv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4906447" y="7089815"/>
            <a:ext cx="2212300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985,000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7511891" y="7089815"/>
            <a:ext cx="1560909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 GB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9465945" y="7089815"/>
            <a:ext cx="4170283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Teamfight statistics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6992" y="526145"/>
            <a:ext cx="6007488" cy="710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793790" y="860346"/>
            <a:ext cx="5103614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Medium"/>
              <a:buNone/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Architecture &amp; Design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793790" y="1579840"/>
            <a:ext cx="4436745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Medium"/>
              <a:buNone/>
            </a:pPr>
            <a:r>
              <a:rPr lang="en-US" sz="2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Google Cloud Platform (GCP) Dataproc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793790" y="2204799"/>
            <a:ext cx="6128862" cy="2480191"/>
          </a:xfrm>
          <a:prstGeom prst="roundRect">
            <a:avLst>
              <a:gd fmla="val 3457" name="adj"/>
            </a:avLst>
          </a:prstGeom>
          <a:solidFill>
            <a:srgbClr val="000018">
              <a:alpha val="94901"/>
            </a:srgbClr>
          </a:solidFill>
          <a:ln cap="flat" cmpd="sng" w="22850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1020723" y="2431733"/>
            <a:ext cx="3062168" cy="382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Roboto Medium"/>
              <a:buNone/>
            </a:pPr>
            <a:r>
              <a:rPr lang="en-US" sz="24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Cluster Configuration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020723" y="2936915"/>
            <a:ext cx="527375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Master Node: 1 × n1-standard-4 (4 vCPU, 15 GB RAM)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020723" y="3335060"/>
            <a:ext cx="527375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Worker Nodes: 2 × n1-standard-4 (4 vCPU, 15 GB RAM)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1020723" y="3733205"/>
            <a:ext cx="527375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Total Resources: 12 vCPUs, 45 GB RAM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1020723" y="4131350"/>
            <a:ext cx="527375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Startup Time: 3 minutes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793790" y="4889063"/>
            <a:ext cx="6128862" cy="2480191"/>
          </a:xfrm>
          <a:prstGeom prst="roundRect">
            <a:avLst>
              <a:gd fmla="val 3457" name="adj"/>
            </a:avLst>
          </a:prstGeom>
          <a:solidFill>
            <a:srgbClr val="000018">
              <a:alpha val="94901"/>
            </a:srgbClr>
          </a:solidFill>
          <a:ln cap="flat" cmpd="sng" w="22850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1020723" y="5115997"/>
            <a:ext cx="3062168" cy="382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Roboto Medium"/>
              <a:buNone/>
            </a:pPr>
            <a:r>
              <a:rPr lang="en-US" sz="24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Technology Stack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1020723" y="5621179"/>
            <a:ext cx="527375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Processing: Apache Spark 3.1.3 with PySpark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1020723" y="6019324"/>
            <a:ext cx="527375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Storage: Google Cloud Storage (GCS)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020723" y="6417469"/>
            <a:ext cx="527375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ML Framework: Spark MLlib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1020723" y="6815614"/>
            <a:ext cx="527375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Languages: Python 3.7+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/>
          <p:nvPr/>
        </p:nvSpPr>
        <p:spPr>
          <a:xfrm>
            <a:off x="793790" y="664250"/>
            <a:ext cx="9111258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Medium"/>
              <a:buNone/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Sample 1: Draft Prediction Methodology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793790" y="1710452"/>
            <a:ext cx="1304282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Predict outcomes using </a:t>
            </a:r>
            <a:r>
              <a:rPr b="1"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only pre-game draft information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793790" y="2470785"/>
            <a:ext cx="3961686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Medium"/>
              <a:buNone/>
            </a:pPr>
            <a:r>
              <a:rPr lang="en-US" sz="2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Feature Engineering (496 features)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793790" y="2993708"/>
            <a:ext cx="7626429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b="1"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One-hot encoding:</a:t>
            </a: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125 heroes × 2 teams × 2 (picks/bans)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793790" y="3391853"/>
            <a:ext cx="7626429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b="1"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Synergy Matrix:</a:t>
            </a: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7,635 hero pairs with win rates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793790" y="3789998"/>
            <a:ext cx="7626429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b="1"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Pick Order:</a:t>
            </a: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First pick, last pick, average order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793790" y="4188143"/>
            <a:ext cx="7626429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Char char="•"/>
            </a:pPr>
            <a:r>
              <a:rPr b="1"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Draft Timing:</a:t>
            </a: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Average, max, min pick times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5" name="Google Shape;1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5758" y="2496264"/>
            <a:ext cx="4426506" cy="248983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"/>
          <p:cNvSpPr/>
          <p:nvPr/>
        </p:nvSpPr>
        <p:spPr>
          <a:xfrm>
            <a:off x="793790" y="5445204"/>
            <a:ext cx="4211479" cy="2120027"/>
          </a:xfrm>
          <a:prstGeom prst="roundRect">
            <a:avLst>
              <a:gd fmla="val 5176" name="adj"/>
            </a:avLst>
          </a:prstGeom>
          <a:solidFill>
            <a:srgbClr val="000018">
              <a:alpha val="94901"/>
            </a:srgbClr>
          </a:solidFill>
          <a:ln cap="flat" cmpd="sng" w="22850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770930" y="5445204"/>
            <a:ext cx="91440" cy="2120027"/>
          </a:xfrm>
          <a:prstGeom prst="roundRect">
            <a:avLst>
              <a:gd fmla="val 93767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1657945" y="5672138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 Medium"/>
              <a:buNone/>
            </a:pPr>
            <a:r>
              <a:rPr lang="en-US" sz="20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Logistic Regression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1089303" y="6113383"/>
            <a:ext cx="3689033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1"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Baseline linear classifier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1089303" y="6562487"/>
            <a:ext cx="3689033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maxIter=100, regParam=0.01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1089303" y="7011591"/>
            <a:ext cx="3689033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i="1"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Fast, interpretable coefficients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5209342" y="5445204"/>
            <a:ext cx="4211598" cy="2120027"/>
          </a:xfrm>
          <a:prstGeom prst="roundRect">
            <a:avLst>
              <a:gd fmla="val 5176" name="adj"/>
            </a:avLst>
          </a:prstGeom>
          <a:solidFill>
            <a:srgbClr val="000018">
              <a:alpha val="94901"/>
            </a:srgbClr>
          </a:solidFill>
          <a:ln cap="flat" cmpd="sng" w="22850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5186482" y="5445204"/>
            <a:ext cx="91440" cy="2120027"/>
          </a:xfrm>
          <a:prstGeom prst="roundRect">
            <a:avLst>
              <a:gd fmla="val 93767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6073497" y="5672138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 Medium"/>
              <a:buNone/>
            </a:pPr>
            <a:r>
              <a:rPr lang="en-US" sz="20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Random Forest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5504855" y="6113383"/>
            <a:ext cx="36891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1"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Capture non-linear patterns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5504855" y="6562487"/>
            <a:ext cx="36891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numTrees=100, maxDepth=10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5504855" y="7011591"/>
            <a:ext cx="36891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i="1"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Feature importance, robust to outliers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9625013" y="5445204"/>
            <a:ext cx="4211598" cy="2120027"/>
          </a:xfrm>
          <a:prstGeom prst="roundRect">
            <a:avLst>
              <a:gd fmla="val 5176" name="adj"/>
            </a:avLst>
          </a:prstGeom>
          <a:solidFill>
            <a:srgbClr val="000018">
              <a:alpha val="94901"/>
            </a:srgbClr>
          </a:solidFill>
          <a:ln cap="flat" cmpd="sng" w="22850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9602153" y="5445204"/>
            <a:ext cx="91440" cy="2120027"/>
          </a:xfrm>
          <a:prstGeom prst="roundRect">
            <a:avLst>
              <a:gd fmla="val 93767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10489168" y="5672138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 Medium"/>
              <a:buNone/>
            </a:pPr>
            <a:r>
              <a:rPr lang="en-US" sz="20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Gradient Boosting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9920526" y="6113383"/>
            <a:ext cx="36891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1"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Sequential error correction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9920526" y="6562487"/>
            <a:ext cx="36891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maxIter=100, maxDepth=5, stepSize=0.1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9920526" y="7011591"/>
            <a:ext cx="36891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lang="en-US" sz="16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Often highest accuracy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/>
          <p:nvPr/>
        </p:nvSpPr>
        <p:spPr>
          <a:xfrm>
            <a:off x="793790" y="765929"/>
            <a:ext cx="7033736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Roboto Medium"/>
              <a:buNone/>
            </a:pPr>
            <a:r>
              <a:rPr lang="en-US" sz="3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Sample 2: Early Game Prediction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793790" y="1657588"/>
            <a:ext cx="13042821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Enhance predictions with </a:t>
            </a:r>
            <a:r>
              <a:rPr b="1" lang="en-US" sz="1500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first 10 minutes of gameplay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793790" y="2182773"/>
            <a:ext cx="6424970" cy="1464826"/>
          </a:xfrm>
          <a:prstGeom prst="roundRect">
            <a:avLst>
              <a:gd fmla="val 7491" name="adj"/>
            </a:avLst>
          </a:prstGeom>
          <a:solidFill>
            <a:srgbClr val="000018">
              <a:alpha val="94901"/>
            </a:srgbClr>
          </a:solidFill>
          <a:ln cap="flat" cmpd="sng" w="22850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770930" y="2182773"/>
            <a:ext cx="91440" cy="1464826"/>
          </a:xfrm>
          <a:prstGeom prst="roundRect">
            <a:avLst>
              <a:gd fmla="val 88558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2835593" y="2398395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Gold Features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1077992" y="2815233"/>
            <a:ext cx="5925145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gold_at_10min, gold_trend_10min, gold_max_10min, gold_volatility_10min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7411522" y="2182773"/>
            <a:ext cx="6425089" cy="1464826"/>
          </a:xfrm>
          <a:prstGeom prst="roundRect">
            <a:avLst>
              <a:gd fmla="val 7491" name="adj"/>
            </a:avLst>
          </a:prstGeom>
          <a:solidFill>
            <a:srgbClr val="000018">
              <a:alpha val="94901"/>
            </a:srgbClr>
          </a:solidFill>
          <a:ln cap="flat" cmpd="sng" w="22850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7388662" y="2182773"/>
            <a:ext cx="91440" cy="1464826"/>
          </a:xfrm>
          <a:prstGeom prst="roundRect">
            <a:avLst>
              <a:gd fmla="val 88558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9453324" y="2398395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Experience Features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7695724" y="2815233"/>
            <a:ext cx="5925264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exp_at_10min, exp_trend_10min, exp_max_10min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793790" y="3840361"/>
            <a:ext cx="6424970" cy="1156454"/>
          </a:xfrm>
          <a:prstGeom prst="roundRect">
            <a:avLst>
              <a:gd fmla="val 9488" name="adj"/>
            </a:avLst>
          </a:prstGeom>
          <a:solidFill>
            <a:srgbClr val="000018">
              <a:alpha val="94901"/>
            </a:srgbClr>
          </a:solidFill>
          <a:ln cap="flat" cmpd="sng" w="22850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770930" y="3840361"/>
            <a:ext cx="91440" cy="1156454"/>
          </a:xfrm>
          <a:prstGeom prst="roundRect">
            <a:avLst>
              <a:gd fmla="val 88558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2835593" y="4055983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Objectives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1077992" y="4472821"/>
            <a:ext cx="5925145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tower_kills_10min, early_objective_count, teamfights_count_10min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7411522" y="3840361"/>
            <a:ext cx="6425089" cy="1156454"/>
          </a:xfrm>
          <a:prstGeom prst="roundRect">
            <a:avLst>
              <a:gd fmla="val 9488" name="adj"/>
            </a:avLst>
          </a:prstGeom>
          <a:solidFill>
            <a:srgbClr val="000018">
              <a:alpha val="94901"/>
            </a:srgbClr>
          </a:solidFill>
          <a:ln cap="flat" cmpd="sng" w="22850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7388662" y="3840361"/>
            <a:ext cx="91440" cy="1156454"/>
          </a:xfrm>
          <a:prstGeom prst="roundRect">
            <a:avLst>
              <a:gd fmla="val 88558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9453324" y="4055983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Derived Features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7695724" y="4472821"/>
            <a:ext cx="5925264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is_radiant_ahead, combined_advantage (normalized gold + exp)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793790" y="5213628"/>
            <a:ext cx="13042821" cy="1127403"/>
          </a:xfrm>
          <a:prstGeom prst="roundRect">
            <a:avLst>
              <a:gd fmla="val 7183" name="adj"/>
            </a:avLst>
          </a:prstGeom>
          <a:solidFill>
            <a:srgbClr val="0F16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9" name="Google Shape;2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552" y="5499140"/>
            <a:ext cx="240983" cy="1927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/>
          <p:nvPr/>
        </p:nvSpPr>
        <p:spPr>
          <a:xfrm>
            <a:off x="1420297" y="5454491"/>
            <a:ext cx="12223552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</a:pPr>
            <a:r>
              <a:rPr b="1"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Critical Innovation:</a:t>
            </a: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Window functions for correct trend calculation. Same three models applied with identical hyperparameters to isolate feature impact.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793790" y="6557843"/>
            <a:ext cx="13042821" cy="905828"/>
          </a:xfrm>
          <a:prstGeom prst="roundRect">
            <a:avLst>
              <a:gd fmla="val 8940" name="adj"/>
            </a:avLst>
          </a:prstGeom>
          <a:solidFill>
            <a:srgbClr val="0D0D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784265" y="6557843"/>
            <a:ext cx="13061871" cy="905828"/>
          </a:xfrm>
          <a:prstGeom prst="roundRect">
            <a:avLst>
              <a:gd fmla="val 3193" name="adj"/>
            </a:avLst>
          </a:prstGeom>
          <a:solidFill>
            <a:srgbClr val="0D0D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977027" y="6702385"/>
            <a:ext cx="12676346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Consolas"/>
              <a:buNone/>
            </a:pPr>
            <a:r>
              <a:rPr lang="en-US" sz="15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window_spec = Window.partitionBy("match_id").orderBy("minute")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Consolas"/>
              <a:buNone/>
            </a:pPr>
            <a:r>
              <a:rPr lang="en-US" sz="15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gold_trend = gold_end - gold_start # Proper momentum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/>
          <p:nvPr/>
        </p:nvSpPr>
        <p:spPr>
          <a:xfrm>
            <a:off x="793790" y="899160"/>
            <a:ext cx="1054608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Sample 3: Hero Recommendation System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793790" y="206156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Recommend top-3 hero picks using </a:t>
            </a: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weighted scoring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793790" y="2679621"/>
            <a:ext cx="4196358" cy="1730812"/>
          </a:xfrm>
          <a:prstGeom prst="roundRect">
            <a:avLst>
              <a:gd fmla="val 8453" name="adj"/>
            </a:avLst>
          </a:prstGeom>
          <a:solidFill>
            <a:srgbClr val="000018">
              <a:alpha val="94901"/>
            </a:srgbClr>
          </a:solidFill>
          <a:ln cap="flat" cmpd="sng" w="3047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763310" y="2679621"/>
            <a:ext cx="121920" cy="1730812"/>
          </a:xfrm>
          <a:prstGeom prst="roundRect">
            <a:avLst>
              <a:gd fmla="val 78139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1520071" y="29369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Synergy (40%)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1142524" y="3427333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Average win rate when paired with ally heroes (7,635 pairs)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5216962" y="2679621"/>
            <a:ext cx="4196358" cy="1730812"/>
          </a:xfrm>
          <a:prstGeom prst="roundRect">
            <a:avLst>
              <a:gd fmla="val 8453" name="adj"/>
            </a:avLst>
          </a:prstGeom>
          <a:solidFill>
            <a:srgbClr val="000018">
              <a:alpha val="94901"/>
            </a:srgbClr>
          </a:solidFill>
          <a:ln cap="flat" cmpd="sng" w="3047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5186482" y="2679621"/>
            <a:ext cx="121920" cy="1730812"/>
          </a:xfrm>
          <a:prstGeom prst="roundRect">
            <a:avLst>
              <a:gd fmla="val 78139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5943243" y="29369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Counter (40%)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5565696" y="3427333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Average win rate against enemy heroes (15,282 matchups)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9640133" y="2679621"/>
            <a:ext cx="4196358" cy="1730812"/>
          </a:xfrm>
          <a:prstGeom prst="roundRect">
            <a:avLst>
              <a:gd fmla="val 8453" name="adj"/>
            </a:avLst>
          </a:prstGeom>
          <a:solidFill>
            <a:srgbClr val="000018">
              <a:alpha val="94901"/>
            </a:srgbClr>
          </a:solidFill>
          <a:ln cap="flat" cmpd="sng" w="3047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9609653" y="2679621"/>
            <a:ext cx="121920" cy="1730812"/>
          </a:xfrm>
          <a:prstGeom prst="roundRect">
            <a:avLst>
              <a:gd fmla="val 78139" name="adj"/>
            </a:avLst>
          </a:prstGeom>
          <a:solidFill>
            <a:srgbClr val="5A6E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10366415" y="29369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Meta (20%)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9988868" y="3427333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0.7 × hero_win_rate + 0.3 × hero_pick_rate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793790" y="4892397"/>
            <a:ext cx="340459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edium"/>
              <a:buNone/>
            </a:pPr>
            <a:r>
              <a:rPr lang="en-US" sz="2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Optimization Breakthrough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93790" y="547354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1750"/>
              <a:buFont typeface="Roboto"/>
              <a:buNone/>
            </a:pPr>
            <a:r>
              <a:rPr b="1" lang="en-US" sz="1750">
                <a:solidFill>
                  <a:srgbClr val="5A6ED8"/>
                </a:solidFill>
                <a:latin typeface="Roboto"/>
                <a:ea typeface="Roboto"/>
                <a:cs typeface="Roboto"/>
                <a:sym typeface="Roboto"/>
              </a:rPr>
              <a:t>50x performance improvement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through broadcast variables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793790" y="604051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Before: 20+ minutes (DataFrame joins)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793790" y="648271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After: &lt;1 minute (dictionary lookups)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7599521" y="4920734"/>
            <a:ext cx="6244709" cy="2154555"/>
          </a:xfrm>
          <a:prstGeom prst="roundRect">
            <a:avLst>
              <a:gd fmla="val 4422" name="adj"/>
            </a:avLst>
          </a:prstGeom>
          <a:solidFill>
            <a:srgbClr val="0D0D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7588210" y="4920734"/>
            <a:ext cx="6267331" cy="2154555"/>
          </a:xfrm>
          <a:prstGeom prst="roundRect">
            <a:avLst>
              <a:gd fmla="val 1579" name="adj"/>
            </a:avLst>
          </a:prstGeom>
          <a:solidFill>
            <a:srgbClr val="0D0D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7815024" y="5090755"/>
            <a:ext cx="5813703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Consolas"/>
              <a:buNone/>
            </a:pPr>
            <a:r>
              <a:rPr lang="en-US" sz="175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synergy_broadcast =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Consolas"/>
              <a:buNone/>
            </a:pPr>
            <a:r>
              <a:rPr lang="en-US" sz="175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spark.sparkContext.broadcast(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Consolas"/>
              <a:buNone/>
            </a:pPr>
            <a:r>
              <a:rPr lang="en-US" sz="175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synergy_dict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Consolas"/>
              <a:buNone/>
            </a:pPr>
            <a:r>
              <a:rPr lang="en-US" sz="175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Consolas"/>
              <a:buNone/>
            </a:pPr>
            <a:r>
              <a:rPr lang="en-US" sz="175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# Fast O(1) lookup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"/>
          <p:cNvSpPr/>
          <p:nvPr/>
        </p:nvSpPr>
        <p:spPr>
          <a:xfrm>
            <a:off x="793790" y="683181"/>
            <a:ext cx="4392216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 Medium"/>
              <a:buNone/>
            </a:pPr>
            <a:r>
              <a:rPr lang="en-US" sz="31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Demo - Key Components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793790" y="1576149"/>
            <a:ext cx="2712839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Sample 1: Synergy Matrix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793790" y="2052399"/>
            <a:ext cx="6327815" cy="3541157"/>
          </a:xfrm>
          <a:prstGeom prst="roundRect">
            <a:avLst>
              <a:gd fmla="val 1883" name="adj"/>
            </a:avLst>
          </a:prstGeom>
          <a:solidFill>
            <a:srgbClr val="0D0D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785932" y="2052399"/>
            <a:ext cx="6343531" cy="3541157"/>
          </a:xfrm>
          <a:prstGeom prst="roundRect">
            <a:avLst>
              <a:gd fmla="val 673" name="adj"/>
            </a:avLst>
          </a:prstGeom>
          <a:solidFill>
            <a:srgbClr val="0D0D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944642" y="2171462"/>
            <a:ext cx="6026110" cy="3303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# Calculate hero pair win rates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hero_pairs = teams.withColumn(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 "pairs", get_pairs(F.col("heroes"))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synergy_stats = hero_pairs.groupBy(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 "hero1", "hero2"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).agg(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 F.count("*").alias("games"),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 F.sum("won").alias("wins")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).withColumn(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 "win_rate",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 F.col("wins") / F.col("games")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7516416" y="1576149"/>
            <a:ext cx="3074789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Sample 2: Window Functions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7516416" y="2052399"/>
            <a:ext cx="6327815" cy="3287077"/>
          </a:xfrm>
          <a:prstGeom prst="roundRect">
            <a:avLst>
              <a:gd fmla="val 2029" name="adj"/>
            </a:avLst>
          </a:prstGeom>
          <a:solidFill>
            <a:srgbClr val="0D0D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7508558" y="2052399"/>
            <a:ext cx="6343531" cy="3541157"/>
          </a:xfrm>
          <a:prstGeom prst="roundRect">
            <a:avLst>
              <a:gd fmla="val 725" name="adj"/>
            </a:avLst>
          </a:prstGeom>
          <a:solidFill>
            <a:srgbClr val="0D0D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7667268" y="2171462"/>
            <a:ext cx="6026110" cy="3048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# Correct trend calculation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window_spec = Window.partitionBy(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 "match_id"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).orderBy("minute")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gold_start = df.filter(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 F.col("row_num_asc") == 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gold_end = df.filter(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  F.col("row_num_desc") == 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gold_trend_10min = gold_end - gold_start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793790" y="6010275"/>
            <a:ext cx="3256002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Roboto Medium"/>
              <a:buNone/>
            </a:pPr>
            <a:r>
              <a:rPr lang="en-US"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Sample 3: Broadcast Variables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793790" y="6546056"/>
            <a:ext cx="13042821" cy="1000363"/>
          </a:xfrm>
          <a:prstGeom prst="roundRect">
            <a:avLst>
              <a:gd fmla="val 6666" name="adj"/>
            </a:avLst>
          </a:prstGeom>
          <a:solidFill>
            <a:srgbClr val="0D0D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785932" y="6546056"/>
            <a:ext cx="13058537" cy="1000363"/>
          </a:xfrm>
          <a:prstGeom prst="roundRect">
            <a:avLst>
              <a:gd fmla="val 2381" name="adj"/>
            </a:avLst>
          </a:prstGeom>
          <a:solidFill>
            <a:srgbClr val="0D0D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944642" y="6665119"/>
            <a:ext cx="12741116" cy="762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# Efficient distributed scoring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synergy_broadcast = spark.sparkContext.broadcast(synergy_dict)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D0D25"/>
                </a:highlight>
                <a:latin typeface="Consolas"/>
                <a:ea typeface="Consolas"/>
                <a:cs typeface="Consolas"/>
                <a:sym typeface="Consolas"/>
              </a:rPr>
              <a:t>score = sum(synergy_broadcast.value.get((hero, ally), 0) for ally in team)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"/>
          <p:cNvSpPr/>
          <p:nvPr/>
        </p:nvSpPr>
        <p:spPr>
          <a:xfrm>
            <a:off x="777954" y="611267"/>
            <a:ext cx="6688455" cy="451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Results - Sample 1 (Draft Prediction)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777954" y="6650593"/>
            <a:ext cx="325041" cy="325041"/>
          </a:xfrm>
          <a:prstGeom prst="roundRect">
            <a:avLst>
              <a:gd fmla="val 18671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1247418" y="6700242"/>
            <a:ext cx="3550325" cy="225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 Medium"/>
              <a:buNone/>
            </a:pPr>
            <a:r>
              <a:rPr lang="en-US" sz="14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 Predictive Feature: synergy_diff (7.36%)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1247418" y="7012662"/>
            <a:ext cx="3768209" cy="231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00"/>
              <a:buFont typeface="Roboto"/>
              <a:buNone/>
            </a:pPr>
            <a:r>
              <a:rPr lang="en-US" sz="1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Team composition advantage dominates all other factors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5196245" y="6650593"/>
            <a:ext cx="325041" cy="325041"/>
          </a:xfrm>
          <a:prstGeom prst="roundRect">
            <a:avLst>
              <a:gd fmla="val 18671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5665708" y="6700242"/>
            <a:ext cx="2388870" cy="225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 Medium"/>
              <a:buNone/>
            </a:pPr>
            <a:r>
              <a:rPr lang="en-US" sz="14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Why Logistic Regression Won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5665708" y="7012662"/>
            <a:ext cx="3768328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00"/>
              <a:buFont typeface="Roboto"/>
              <a:buNone/>
            </a:pPr>
            <a:r>
              <a:rPr b="1" lang="en-US" sz="1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Speed:</a:t>
            </a:r>
            <a:r>
              <a:rPr lang="en-US" sz="1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2.4x faster than RF, 9.3x faster than GBT. </a:t>
            </a:r>
            <a:r>
              <a:rPr b="1" lang="en-US" sz="1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Best AUC:</a:t>
            </a:r>
            <a:r>
              <a:rPr lang="en-US" sz="1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0.643 vs 0.610. </a:t>
            </a:r>
            <a:r>
              <a:rPr b="1" lang="en-US" sz="1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Real-time capable:</a:t>
            </a:r>
            <a:r>
              <a:rPr lang="en-US" sz="1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Single matrix multiplication for inference.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9614654" y="6650593"/>
            <a:ext cx="325041" cy="325041"/>
          </a:xfrm>
          <a:prstGeom prst="roundRect">
            <a:avLst>
              <a:gd fmla="val 18671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10084118" y="6700242"/>
            <a:ext cx="1806178" cy="225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 Medium"/>
              <a:buNone/>
            </a:pPr>
            <a:r>
              <a:rPr lang="en-US" sz="14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 Limitations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10084118" y="7012662"/>
            <a:ext cx="3768209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00"/>
              <a:buFont typeface="Roboto"/>
              <a:buNone/>
            </a:pPr>
            <a:r>
              <a:rPr lang="en-US" sz="12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Draft-only ceiling: ~60% accuracy maximum. Execution, player skill, and team coordination not captured. 28% false positives.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793790" y="1216938"/>
            <a:ext cx="2211467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edium"/>
              <a:buNone/>
            </a:pPr>
            <a:r>
              <a:rPr lang="en-US" sz="1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 Performance: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793790" y="1589246"/>
            <a:ext cx="13042821" cy="1725930"/>
          </a:xfrm>
          <a:prstGeom prst="roundRect">
            <a:avLst>
              <a:gd fmla="val 3588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801410" y="1596866"/>
            <a:ext cx="13027581" cy="42767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949047" y="1692830"/>
            <a:ext cx="295822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4209693" y="1692830"/>
            <a:ext cx="295441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7466528" y="1692830"/>
            <a:ext cx="295441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AUC-ROC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10723364" y="1692830"/>
            <a:ext cx="295822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Training Time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801410" y="2024538"/>
            <a:ext cx="13027581" cy="42767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949047" y="2120503"/>
            <a:ext cx="295822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4209693" y="2120503"/>
            <a:ext cx="295441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08000"/>
                </a:highlight>
                <a:latin typeface="Roboto"/>
                <a:ea typeface="Roboto"/>
                <a:cs typeface="Roboto"/>
                <a:sym typeface="Roboto"/>
              </a:rPr>
              <a:t>60.42%</a:t>
            </a:r>
            <a:endParaRPr sz="1400">
              <a:solidFill>
                <a:schemeClr val="dk1"/>
              </a:solidFill>
              <a:highlight>
                <a:srgbClr val="008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7466528" y="2120503"/>
            <a:ext cx="295441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highlight>
                  <a:srgbClr val="008000"/>
                </a:highlight>
                <a:latin typeface="Roboto"/>
                <a:ea typeface="Roboto"/>
                <a:cs typeface="Roboto"/>
                <a:sym typeface="Roboto"/>
              </a:rPr>
              <a:t>0.643</a:t>
            </a:r>
            <a:endParaRPr sz="1400">
              <a:solidFill>
                <a:schemeClr val="dk1"/>
              </a:solidFill>
              <a:highlight>
                <a:srgbClr val="008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10723364" y="2120503"/>
            <a:ext cx="295822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33 sec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801410" y="2452211"/>
            <a:ext cx="13027581" cy="42767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949047" y="2548175"/>
            <a:ext cx="295822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4209693" y="2548175"/>
            <a:ext cx="295441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58.00%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7466528" y="2548175"/>
            <a:ext cx="295441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0.610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10723364" y="2548175"/>
            <a:ext cx="295822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80 sec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801410" y="2879883"/>
            <a:ext cx="13027581" cy="42767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949047" y="2975848"/>
            <a:ext cx="295822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Gradient Boosting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4209693" y="2975848"/>
            <a:ext cx="295441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58.45%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7466528" y="2975848"/>
            <a:ext cx="295441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0.621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9"/>
          <p:cNvSpPr/>
          <p:nvPr/>
        </p:nvSpPr>
        <p:spPr>
          <a:xfrm>
            <a:off x="10723364" y="2975848"/>
            <a:ext cx="295822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307 sec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777954" y="3415380"/>
            <a:ext cx="2569012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edium"/>
              <a:buNone/>
            </a:pPr>
            <a:r>
              <a:rPr lang="en-US" sz="1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 5 Predictive Features: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777954" y="3791928"/>
            <a:ext cx="13042821" cy="2581275"/>
          </a:xfrm>
          <a:prstGeom prst="roundRect">
            <a:avLst>
              <a:gd fmla="val 2399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9"/>
          <p:cNvSpPr/>
          <p:nvPr/>
        </p:nvSpPr>
        <p:spPr>
          <a:xfrm>
            <a:off x="785574" y="3799548"/>
            <a:ext cx="13027581" cy="42767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932973" y="3895513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7450573" y="3895513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1"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Importance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785574" y="4227221"/>
            <a:ext cx="13027581" cy="42767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932973" y="4323185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synergy_diff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9"/>
          <p:cNvSpPr/>
          <p:nvPr/>
        </p:nvSpPr>
        <p:spPr>
          <a:xfrm>
            <a:off x="7450573" y="4323185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7.36%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9"/>
          <p:cNvSpPr/>
          <p:nvPr/>
        </p:nvSpPr>
        <p:spPr>
          <a:xfrm>
            <a:off x="785574" y="4654893"/>
            <a:ext cx="13027581" cy="42767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9"/>
          <p:cNvSpPr/>
          <p:nvPr/>
        </p:nvSpPr>
        <p:spPr>
          <a:xfrm>
            <a:off x="932973" y="4750858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patch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9"/>
          <p:cNvSpPr/>
          <p:nvPr/>
        </p:nvSpPr>
        <p:spPr>
          <a:xfrm>
            <a:off x="7450573" y="4750858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3.55%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/>
          <p:nvPr/>
        </p:nvSpPr>
        <p:spPr>
          <a:xfrm>
            <a:off x="785574" y="5082566"/>
            <a:ext cx="13027581" cy="42767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932973" y="5178530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radiant_synergy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9"/>
          <p:cNvSpPr/>
          <p:nvPr/>
        </p:nvSpPr>
        <p:spPr>
          <a:xfrm>
            <a:off x="7450573" y="5178530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2.37%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785574" y="5510238"/>
            <a:ext cx="13027581" cy="42767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932973" y="5606203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dire_first_pick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9"/>
          <p:cNvSpPr/>
          <p:nvPr/>
        </p:nvSpPr>
        <p:spPr>
          <a:xfrm>
            <a:off x="7450573" y="5606203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2.29%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9"/>
          <p:cNvSpPr/>
          <p:nvPr/>
        </p:nvSpPr>
        <p:spPr>
          <a:xfrm>
            <a:off x="785574" y="5937911"/>
            <a:ext cx="13027581" cy="42767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"/>
          <p:cNvSpPr/>
          <p:nvPr/>
        </p:nvSpPr>
        <p:spPr>
          <a:xfrm>
            <a:off x="932973" y="6033875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dire_synergy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9"/>
          <p:cNvSpPr/>
          <p:nvPr/>
        </p:nvSpPr>
        <p:spPr>
          <a:xfrm>
            <a:off x="7450573" y="6033875"/>
            <a:ext cx="6215182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lang="en-US" sz="1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1.97%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9"/>
          <p:cNvSpPr/>
          <p:nvPr/>
        </p:nvSpPr>
        <p:spPr>
          <a:xfrm>
            <a:off x="13077231" y="7627787"/>
            <a:ext cx="12971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100"/>
              <a:buFont typeface="Roboto"/>
              <a:buNone/>
            </a:pPr>
            <a:r>
              <a:rPr lang="en-US" sz="11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2025-12-09T18:57:33Z</dcterms:created>
</cp:coreProperties>
</file>